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5"/>
  </p:notesMasterIdLst>
  <p:sldIdLst>
    <p:sldId id="256" r:id="rId2"/>
    <p:sldId id="283" r:id="rId3"/>
    <p:sldId id="275" r:id="rId4"/>
    <p:sldId id="307" r:id="rId5"/>
    <p:sldId id="308" r:id="rId6"/>
    <p:sldId id="309" r:id="rId7"/>
    <p:sldId id="310" r:id="rId8"/>
    <p:sldId id="312" r:id="rId9"/>
    <p:sldId id="313" r:id="rId10"/>
    <p:sldId id="311" r:id="rId11"/>
    <p:sldId id="314" r:id="rId12"/>
    <p:sldId id="315" r:id="rId13"/>
    <p:sldId id="31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242" autoAdjust="0"/>
  </p:normalViewPr>
  <p:slideViewPr>
    <p:cSldViewPr snapToGrid="0">
      <p:cViewPr varScale="1">
        <p:scale>
          <a:sx n="104" d="100"/>
          <a:sy n="104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8218A8-9D5F-4EC2-A2CE-01B22FC4DE8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E91E10B-010A-47B0-933A-9F290C3A7617}">
      <dgm:prSet phldrT="[Text]" custT="1"/>
      <dgm:spPr>
        <a:solidFill>
          <a:schemeClr val="tx1">
            <a:lumMod val="75000"/>
            <a:alpha val="50000"/>
          </a:schemeClr>
        </a:solidFill>
      </dgm:spPr>
      <dgm:t>
        <a:bodyPr vert="vert270" anchor="t" anchorCtr="1"/>
        <a:lstStyle/>
        <a:p>
          <a:r>
            <a: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</dgm:t>
    </dgm:pt>
    <dgm:pt modelId="{ABE8E015-DB69-4218-8B89-7C7B6E0A6E57}" type="parTrans" cxnId="{375F8208-86A7-416D-AFD2-A54138211B63}">
      <dgm:prSet/>
      <dgm:spPr/>
      <dgm:t>
        <a:bodyPr/>
        <a:lstStyle/>
        <a:p>
          <a:endParaRPr lang="en-US" sz="1050"/>
        </a:p>
      </dgm:t>
    </dgm:pt>
    <dgm:pt modelId="{59D37017-388B-415F-A11D-9282B46EACEF}" type="sibTrans" cxnId="{375F8208-86A7-416D-AFD2-A54138211B63}">
      <dgm:prSet/>
      <dgm:spPr/>
      <dgm:t>
        <a:bodyPr/>
        <a:lstStyle/>
        <a:p>
          <a:endParaRPr lang="en-US" sz="1050"/>
        </a:p>
      </dgm:t>
    </dgm:pt>
    <dgm:pt modelId="{577737CC-3CF6-40E1-8E1A-0E8C1169CD34}">
      <dgm:prSet phldrT="[Text]" custT="1"/>
      <dgm:spPr>
        <a:solidFill>
          <a:srgbClr val="FFFF00">
            <a:alpha val="50000"/>
          </a:srgbClr>
        </a:solidFill>
      </dgm:spPr>
      <dgm:t>
        <a:bodyPr vert="vert" anchor="t" anchorCtr="1"/>
        <a:lstStyle/>
        <a:p>
          <a:r>
            <a:rPr lang="en-US" sz="28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</dgm:t>
    </dgm:pt>
    <dgm:pt modelId="{C9E2A8E4-5E93-4BE3-935D-51909DBB048C}" type="parTrans" cxnId="{AEC2833D-BABF-44C8-82A1-4438F8420FB3}">
      <dgm:prSet/>
      <dgm:spPr/>
      <dgm:t>
        <a:bodyPr/>
        <a:lstStyle/>
        <a:p>
          <a:endParaRPr lang="en-US" sz="1050"/>
        </a:p>
      </dgm:t>
    </dgm:pt>
    <dgm:pt modelId="{07AD1F17-CDC1-4EF8-B8C9-E1F75951836C}" type="sibTrans" cxnId="{AEC2833D-BABF-44C8-82A1-4438F8420FB3}">
      <dgm:prSet/>
      <dgm:spPr/>
      <dgm:t>
        <a:bodyPr/>
        <a:lstStyle/>
        <a:p>
          <a:endParaRPr lang="en-US" sz="1050"/>
        </a:p>
      </dgm:t>
    </dgm:pt>
    <dgm:pt modelId="{2A8C1A73-DE0C-4ECF-87A2-0769F0ABB037}" type="pres">
      <dgm:prSet presAssocID="{AE8218A8-9D5F-4EC2-A2CE-01B22FC4DE83}" presName="compositeShape" presStyleCnt="0">
        <dgm:presLayoutVars>
          <dgm:chMax val="7"/>
          <dgm:dir/>
          <dgm:resizeHandles val="exact"/>
        </dgm:presLayoutVars>
      </dgm:prSet>
      <dgm:spPr/>
    </dgm:pt>
    <dgm:pt modelId="{982500D9-B381-4A12-B928-335DC6FA15A1}" type="pres">
      <dgm:prSet presAssocID="{8E91E10B-010A-47B0-933A-9F290C3A7617}" presName="circ1" presStyleLbl="vennNode1" presStyleIdx="0" presStyleCnt="2" custScaleX="121519" custLinFactNeighborX="18565" custLinFactNeighborY="273"/>
      <dgm:spPr/>
    </dgm:pt>
    <dgm:pt modelId="{D46FDECB-D30F-456F-BE3A-93600EDE3E12}" type="pres">
      <dgm:prSet presAssocID="{8E91E10B-010A-47B0-933A-9F290C3A76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081EDCE-340B-4B59-B7F8-AC60973E78A4}" type="pres">
      <dgm:prSet presAssocID="{577737CC-3CF6-40E1-8E1A-0E8C1169CD34}" presName="circ2" presStyleLbl="vennNode1" presStyleIdx="1" presStyleCnt="2" custScaleX="121519" custScaleY="99916" custLinFactNeighborX="1415"/>
      <dgm:spPr/>
    </dgm:pt>
    <dgm:pt modelId="{7B3D45F4-4F10-43BB-B574-CDCF22D38F7E}" type="pres">
      <dgm:prSet presAssocID="{577737CC-3CF6-40E1-8E1A-0E8C1169CD3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75F8208-86A7-416D-AFD2-A54138211B63}" srcId="{AE8218A8-9D5F-4EC2-A2CE-01B22FC4DE83}" destId="{8E91E10B-010A-47B0-933A-9F290C3A7617}" srcOrd="0" destOrd="0" parTransId="{ABE8E015-DB69-4218-8B89-7C7B6E0A6E57}" sibTransId="{59D37017-388B-415F-A11D-9282B46EACEF}"/>
    <dgm:cxn modelId="{A5B25019-7643-43EA-B4E7-A6A939E9E88A}" type="presOf" srcId="{AE8218A8-9D5F-4EC2-A2CE-01B22FC4DE83}" destId="{2A8C1A73-DE0C-4ECF-87A2-0769F0ABB037}" srcOrd="0" destOrd="0" presId="urn:microsoft.com/office/officeart/2005/8/layout/venn1"/>
    <dgm:cxn modelId="{0F2F0224-5888-4476-84BC-93AACFAA1DF3}" type="presOf" srcId="{577737CC-3CF6-40E1-8E1A-0E8C1169CD34}" destId="{0081EDCE-340B-4B59-B7F8-AC60973E78A4}" srcOrd="0" destOrd="0" presId="urn:microsoft.com/office/officeart/2005/8/layout/venn1"/>
    <dgm:cxn modelId="{AEC2833D-BABF-44C8-82A1-4438F8420FB3}" srcId="{AE8218A8-9D5F-4EC2-A2CE-01B22FC4DE83}" destId="{577737CC-3CF6-40E1-8E1A-0E8C1169CD34}" srcOrd="1" destOrd="0" parTransId="{C9E2A8E4-5E93-4BE3-935D-51909DBB048C}" sibTransId="{07AD1F17-CDC1-4EF8-B8C9-E1F75951836C}"/>
    <dgm:cxn modelId="{3A676C46-6D61-4DF0-981B-7C5EFCF0C8AC}" type="presOf" srcId="{8E91E10B-010A-47B0-933A-9F290C3A7617}" destId="{D46FDECB-D30F-456F-BE3A-93600EDE3E12}" srcOrd="1" destOrd="0" presId="urn:microsoft.com/office/officeart/2005/8/layout/venn1"/>
    <dgm:cxn modelId="{97452FD0-6D11-4194-AD46-FC42087DAF3C}" type="presOf" srcId="{577737CC-3CF6-40E1-8E1A-0E8C1169CD34}" destId="{7B3D45F4-4F10-43BB-B574-CDCF22D38F7E}" srcOrd="1" destOrd="0" presId="urn:microsoft.com/office/officeart/2005/8/layout/venn1"/>
    <dgm:cxn modelId="{E0F12BFD-D3AD-42CC-B451-39E1E8BC93D2}" type="presOf" srcId="{8E91E10B-010A-47B0-933A-9F290C3A7617}" destId="{982500D9-B381-4A12-B928-335DC6FA15A1}" srcOrd="0" destOrd="0" presId="urn:microsoft.com/office/officeart/2005/8/layout/venn1"/>
    <dgm:cxn modelId="{AA441BA7-494D-4B1B-B0EC-849117397BD6}" type="presParOf" srcId="{2A8C1A73-DE0C-4ECF-87A2-0769F0ABB037}" destId="{982500D9-B381-4A12-B928-335DC6FA15A1}" srcOrd="0" destOrd="0" presId="urn:microsoft.com/office/officeart/2005/8/layout/venn1"/>
    <dgm:cxn modelId="{2106F8CC-0E77-458E-8AD9-B7BCDCE7F613}" type="presParOf" srcId="{2A8C1A73-DE0C-4ECF-87A2-0769F0ABB037}" destId="{D46FDECB-D30F-456F-BE3A-93600EDE3E12}" srcOrd="1" destOrd="0" presId="urn:microsoft.com/office/officeart/2005/8/layout/venn1"/>
    <dgm:cxn modelId="{AC348059-E577-463A-A37E-825976CC5627}" type="presParOf" srcId="{2A8C1A73-DE0C-4ECF-87A2-0769F0ABB037}" destId="{0081EDCE-340B-4B59-B7F8-AC60973E78A4}" srcOrd="2" destOrd="0" presId="urn:microsoft.com/office/officeart/2005/8/layout/venn1"/>
    <dgm:cxn modelId="{FDA82B9A-B928-4D5F-89CC-652CB722DC17}" type="presParOf" srcId="{2A8C1A73-DE0C-4ECF-87A2-0769F0ABB037}" destId="{7B3D45F4-4F10-43BB-B574-CDCF22D38F7E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500D9-B381-4A12-B928-335DC6FA15A1}">
      <dsp:nvSpPr>
        <dsp:cNvPr id="0" name=""/>
        <dsp:cNvSpPr/>
      </dsp:nvSpPr>
      <dsp:spPr>
        <a:xfrm>
          <a:off x="1340394" y="18504"/>
          <a:ext cx="4114799" cy="3386136"/>
        </a:xfrm>
        <a:prstGeom prst="ellipse">
          <a:avLst/>
        </a:prstGeom>
        <a:solidFill>
          <a:schemeClr val="tx1">
            <a:lumMod val="75000"/>
            <a:alpha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vert270" wrap="square" lIns="0" tIns="0" rIns="0" bIns="0" numCol="1" spcCol="1270" anchor="t" anchorCtr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</dsp:txBody>
      <dsp:txXfrm>
        <a:off x="1914983" y="417803"/>
        <a:ext cx="2372496" cy="2587540"/>
      </dsp:txXfrm>
    </dsp:sp>
    <dsp:sp modelId="{0081EDCE-340B-4B59-B7F8-AC60973E78A4}">
      <dsp:nvSpPr>
        <dsp:cNvPr id="0" name=""/>
        <dsp:cNvSpPr/>
      </dsp:nvSpPr>
      <dsp:spPr>
        <a:xfrm>
          <a:off x="3200131" y="10682"/>
          <a:ext cx="4114799" cy="3383292"/>
        </a:xfrm>
        <a:prstGeom prst="ellipse">
          <a:avLst/>
        </a:prstGeom>
        <a:solidFill>
          <a:srgbClr val="FFFF00">
            <a:alpha val="50000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vert" wrap="square" lIns="0" tIns="0" rIns="0" bIns="0" numCol="1" spcCol="1270" anchor="t" anchorCtr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rPr>
            <a:t> </a:t>
          </a:r>
        </a:p>
      </dsp:txBody>
      <dsp:txXfrm>
        <a:off x="4367844" y="409645"/>
        <a:ext cx="2372496" cy="2585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079B6-0418-4583-A6CC-6509A9C6FDD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AE751-B472-4313-974E-651D13323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4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https://www.weforum.org/agenda/2019/04/how-much-data-is-generated-each-day-cf4bddf29f/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53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https://medium.com/nightingale/so-you-want-to-make-a-hockey-data-viz-dda7b347f117</a:t>
            </a:r>
            <a:br>
              <a:rPr lang="en-US" dirty="0"/>
            </a:br>
            <a:r>
              <a:rPr lang="en-US" dirty="0"/>
              <a:t>https://public.tableau.com/profile/meghanhall#!/vizhome/GoaliePullTimes2018-19/GoaliePullTimes18-19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8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8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2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https://medium.com/nightingale/so-you-want-to-make-a-hockey-data-viz-dda7b347f117</a:t>
            </a:r>
            <a:br>
              <a:rPr lang="en-US" dirty="0"/>
            </a:br>
            <a:r>
              <a:rPr lang="en-US" dirty="0"/>
              <a:t>https://public.tableau.com/profile/meghanhall#!/vizhome/GoaliePullTimes2018-19/GoaliePullTimes18-19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59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https://medium.com/nightingale/so-you-want-to-make-a-hockey-data-viz-dda7b347f117</a:t>
            </a:r>
            <a:br>
              <a:rPr lang="en-US" dirty="0"/>
            </a:br>
            <a:r>
              <a:rPr lang="en-US" dirty="0"/>
              <a:t>https://public.tableau.com/profile/meghanhall#!/vizhome/GoaliePullTimes2018-19/GoaliePullTimes18-19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8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4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https://medium.com/nightingale/so-you-want-to-make-a-hockey-data-viz-dda7b347f117</a:t>
            </a:r>
            <a:br>
              <a:rPr lang="en-US" dirty="0"/>
            </a:br>
            <a:r>
              <a:rPr lang="en-US" dirty="0"/>
              <a:t>https://public.tableau.com/profile/meghanhall#!/vizhome/GoaliePullTimes2018-19/GoaliePullTimes18-19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67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https://medium.com/nightingale/so-you-want-to-make-a-hockey-data-viz-dda7b347f117</a:t>
            </a:r>
            <a:br>
              <a:rPr lang="en-US" dirty="0"/>
            </a:br>
            <a:r>
              <a:rPr lang="en-US" dirty="0"/>
              <a:t>https://public.tableau.com/profile/meghanhall#!/vizhome/GoaliePullTimes2018-19/GoaliePullTimes18-19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AE751-B472-4313-974E-651D133237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2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4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2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71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1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9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1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7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4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0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0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3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7724F0D-A08F-4C47-AFAD-89DA5BF891BF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6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3F77-27D0-4BDB-AAB5-4F7AD29CD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en-US" dirty="0"/>
              <a:t>Data Science for </a:t>
            </a:r>
            <a:r>
              <a:rPr lang="en-US" dirty="0" err="1"/>
              <a:t>Funsies</a:t>
            </a:r>
            <a:r>
              <a:rPr lang="en-US" dirty="0"/>
              <a:t>!</a:t>
            </a:r>
            <a:br>
              <a:rPr lang="en-US" dirty="0"/>
            </a:br>
            <a:r>
              <a:rPr lang="en-US" sz="3600" dirty="0"/>
              <a:t>Brian Cornet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F959A-7AF1-4729-AADC-504CE292F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24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840596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1AA2D6-A93E-45B6-8C12-527A36E15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74" y="2381250"/>
            <a:ext cx="8859297" cy="41989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Let’s Talk Advantages:</a:t>
            </a:r>
            <a:br>
              <a:rPr lang="en-US" dirty="0"/>
            </a:br>
            <a:r>
              <a:rPr lang="en-US" dirty="0"/>
              <a:t>Improve Your Well-Being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F570FD2-D3F2-4C3E-9334-F3B7ED553D45}"/>
              </a:ext>
            </a:extLst>
          </p:cNvPr>
          <p:cNvSpPr txBox="1">
            <a:spLocks/>
          </p:cNvSpPr>
          <p:nvPr/>
        </p:nvSpPr>
        <p:spPr>
          <a:xfrm>
            <a:off x="467929" y="2381249"/>
            <a:ext cx="2396845" cy="419893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Real data from my credit card history!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dirty="0"/>
              <a:t>Many services let you download your personal data records as .csv or Excel files.</a:t>
            </a:r>
          </a:p>
          <a:p>
            <a:pPr marL="0" indent="0">
              <a:buNone/>
            </a:pPr>
            <a:r>
              <a:rPr lang="en-US" dirty="0"/>
              <a:t>You can use these to not only improve your DS skills, but also improve your quality of life!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2ACAE6-031C-411A-BBA7-B2F381E96937}"/>
              </a:ext>
            </a:extLst>
          </p:cNvPr>
          <p:cNvGrpSpPr/>
          <p:nvPr/>
        </p:nvGrpSpPr>
        <p:grpSpPr>
          <a:xfrm>
            <a:off x="467928" y="2381249"/>
            <a:ext cx="9599997" cy="4198938"/>
            <a:chOff x="467928" y="2381249"/>
            <a:chExt cx="9599997" cy="419893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F6B67D-070A-439A-9ECD-0DA543AC8CFB}"/>
                </a:ext>
              </a:extLst>
            </p:cNvPr>
            <p:cNvSpPr/>
            <p:nvPr/>
          </p:nvSpPr>
          <p:spPr>
            <a:xfrm>
              <a:off x="4467225" y="2647299"/>
              <a:ext cx="5600700" cy="36668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dirty="0"/>
            </a:p>
          </p:txBody>
        </p:sp>
        <p:pic>
          <p:nvPicPr>
            <p:cNvPr id="4" name="Picture 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85BCC0D2-C7C6-41EB-8A01-3D2A573C9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023" y="2908872"/>
              <a:ext cx="4810796" cy="3143689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4A2837E9-EAEE-4301-BF07-D0654ADF7506}"/>
                </a:ext>
              </a:extLst>
            </p:cNvPr>
            <p:cNvSpPr txBox="1">
              <a:spLocks/>
            </p:cNvSpPr>
            <p:nvPr/>
          </p:nvSpPr>
          <p:spPr>
            <a:xfrm>
              <a:off x="467928" y="2381249"/>
              <a:ext cx="2396845" cy="4198938"/>
            </a:xfrm>
            <a:prstGeom prst="rect">
              <a:avLst/>
            </a:prstGeom>
            <a:effectLst>
              <a:outerShdw blurRad="50800" dir="14400000">
                <a:srgbClr val="000000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br>
                <a:rPr lang="en-US" b="1" dirty="0"/>
              </a:br>
              <a:endParaRPr lang="en-US" b="1" dirty="0"/>
            </a:p>
            <a:p>
              <a:pPr marL="0" indent="0">
                <a:buNone/>
              </a:pPr>
              <a:br>
                <a:rPr lang="en-US" b="1" dirty="0"/>
              </a:br>
              <a:br>
                <a:rPr lang="en-US" b="1" dirty="0"/>
              </a:br>
              <a:br>
                <a:rPr lang="en-US" b="1" dirty="0"/>
              </a:br>
              <a:br>
                <a:rPr lang="en-US" b="1" dirty="0"/>
              </a:br>
              <a:br>
                <a:rPr lang="en-US" b="1" dirty="0"/>
              </a:br>
              <a:endParaRPr lang="en-US" b="1" dirty="0"/>
            </a:p>
            <a:p>
              <a:pPr marL="0" indent="0">
                <a:buNone/>
              </a:pPr>
              <a:br>
                <a:rPr lang="en-US" b="1" dirty="0"/>
              </a:br>
              <a:br>
                <a:rPr lang="en-US" b="1" dirty="0"/>
              </a:br>
              <a:br>
                <a:rPr lang="en-US" b="1" dirty="0"/>
              </a:br>
              <a:br>
                <a:rPr lang="en-US" b="1" dirty="0"/>
              </a:br>
              <a:r>
                <a:rPr lang="en-US" b="1" dirty="0"/>
                <a:t>                        </a:t>
              </a:r>
              <a:br>
                <a:rPr lang="en-US" b="1" dirty="0"/>
              </a:br>
              <a:r>
                <a:rPr lang="en-US" b="1" dirty="0"/>
                <a:t>		…or not!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4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Remember: Nothing is a Waste of Time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A6266D-9E05-4044-9425-11EBD8ADE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anchor="t"/>
          <a:lstStyle/>
          <a:p>
            <a:r>
              <a:rPr lang="en-US" dirty="0"/>
              <a:t>Simply trying is a good experience – cultivate your skills by doing </a:t>
            </a:r>
            <a:r>
              <a:rPr lang="en-US" b="1" dirty="0"/>
              <a:t>something</a:t>
            </a:r>
          </a:p>
          <a:p>
            <a:r>
              <a:rPr lang="en-US" dirty="0"/>
              <a:t>This is a good look for interviews!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6329437A-7D73-4015-9832-F51208A47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" y="3155749"/>
            <a:ext cx="6294558" cy="3255062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974A947D-CF27-4893-8A66-9F595E8C6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35" y="3155749"/>
            <a:ext cx="5634131" cy="32550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977473-F69A-48D0-8A12-BA68F20210E5}"/>
              </a:ext>
            </a:extLst>
          </p:cNvPr>
          <p:cNvSpPr txBox="1"/>
          <p:nvPr/>
        </p:nvSpPr>
        <p:spPr>
          <a:xfrm>
            <a:off x="6458033" y="6404977"/>
            <a:ext cx="563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Visualizing!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6EE6C8-92A7-44D4-9DCE-8FA25488B7B0}"/>
              </a:ext>
            </a:extLst>
          </p:cNvPr>
          <p:cNvSpPr txBox="1"/>
          <p:nvPr/>
        </p:nvSpPr>
        <p:spPr>
          <a:xfrm>
            <a:off x="80781" y="6404977"/>
            <a:ext cx="629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Coding!</a:t>
            </a:r>
          </a:p>
        </p:txBody>
      </p:sp>
    </p:spTree>
    <p:extLst>
      <p:ext uri="{BB962C8B-B14F-4D97-AF65-F5344CB8AC3E}">
        <p14:creationId xmlns:p14="http://schemas.microsoft.com/office/powerpoint/2010/main" val="119350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Remember: Nothing is a Waste of Time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A6266D-9E05-4044-9425-11EBD8ADE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anchor="t"/>
          <a:lstStyle/>
          <a:p>
            <a:r>
              <a:rPr lang="en-US" dirty="0"/>
              <a:t>Anything you have an interest in can be relevant in the world of business</a:t>
            </a:r>
          </a:p>
          <a:p>
            <a:r>
              <a:rPr lang="en-US" dirty="0"/>
              <a:t>There’s no such thing as a dumb topic – YOU decide if it’s worth doing</a:t>
            </a:r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A0CC81-E386-403C-B007-2073CE51C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131815"/>
            <a:ext cx="5621867" cy="316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6C439C-39CF-463F-AD1C-EBCC55DBCC3D}"/>
              </a:ext>
            </a:extLst>
          </p:cNvPr>
          <p:cNvSpPr txBox="1"/>
          <p:nvPr/>
        </p:nvSpPr>
        <p:spPr>
          <a:xfrm>
            <a:off x="6095999" y="6294115"/>
            <a:ext cx="562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Your favorite breakfast!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D9936-CC0A-4018-B39E-0AD3630B98D9}"/>
              </a:ext>
            </a:extLst>
          </p:cNvPr>
          <p:cNvSpPr txBox="1"/>
          <p:nvPr/>
        </p:nvSpPr>
        <p:spPr>
          <a:xfrm>
            <a:off x="810000" y="6294115"/>
            <a:ext cx="476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Your favorite movies!</a:t>
            </a:r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8543BFB0-6472-49B6-BC07-A5C49ECA3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3131815"/>
            <a:ext cx="4762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39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Remember: Nothing is a Waste of Time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A6266D-9E05-4044-9425-11EBD8ADE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anchor="t"/>
          <a:lstStyle/>
          <a:p>
            <a:r>
              <a:rPr lang="en-US" dirty="0"/>
              <a:t>You tend to meet the people you’d </a:t>
            </a:r>
            <a:r>
              <a:rPr lang="en-US" b="1" dirty="0"/>
              <a:t>want</a:t>
            </a:r>
            <a:r>
              <a:rPr lang="en-US" dirty="0"/>
              <a:t> to meet when you do what you love!</a:t>
            </a:r>
          </a:p>
        </p:txBody>
      </p:sp>
      <p:pic>
        <p:nvPicPr>
          <p:cNvPr id="5" name="Picture 4" descr="A person and person taking a selfie&#10;&#10;Description automatically generated">
            <a:extLst>
              <a:ext uri="{FF2B5EF4-FFF2-40B4-BE49-F238E27FC236}">
                <a16:creationId xmlns:a16="http://schemas.microsoft.com/office/drawing/2014/main" id="{7C9B2FD8-4547-4FDD-8F2C-9A3F313B1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01" y="2687038"/>
            <a:ext cx="3571174" cy="35711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55271-7BE0-4AA1-A786-40E20373F9E9}"/>
              </a:ext>
            </a:extLst>
          </p:cNvPr>
          <p:cNvSpPr txBox="1"/>
          <p:nvPr/>
        </p:nvSpPr>
        <p:spPr>
          <a:xfrm>
            <a:off x="8077898" y="6280954"/>
            <a:ext cx="357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Find true love!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D9D7A7-68FF-4DDD-945D-75A349C36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6" y="2687038"/>
            <a:ext cx="7142348" cy="3571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3B582D-F4CB-42AA-9CF1-B97BB75F6535}"/>
              </a:ext>
            </a:extLst>
          </p:cNvPr>
          <p:cNvSpPr txBox="1"/>
          <p:nvPr/>
        </p:nvSpPr>
        <p:spPr>
          <a:xfrm>
            <a:off x="542926" y="6267793"/>
            <a:ext cx="714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Make friends!</a:t>
            </a:r>
          </a:p>
        </p:txBody>
      </p:sp>
    </p:spTree>
    <p:extLst>
      <p:ext uri="{BB962C8B-B14F-4D97-AF65-F5344CB8AC3E}">
        <p14:creationId xmlns:p14="http://schemas.microsoft.com/office/powerpoint/2010/main" val="3895044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Here’s what’s up!</a:t>
            </a:r>
          </a:p>
        </p:txBody>
      </p:sp>
    </p:spTree>
    <p:extLst>
      <p:ext uri="{BB962C8B-B14F-4D97-AF65-F5344CB8AC3E}">
        <p14:creationId xmlns:p14="http://schemas.microsoft.com/office/powerpoint/2010/main" val="372473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Science in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88011" cy="4548903"/>
          </a:xfrm>
        </p:spPr>
        <p:txBody>
          <a:bodyPr anchor="t">
            <a:normAutofit/>
          </a:bodyPr>
          <a:lstStyle/>
          <a:p>
            <a:r>
              <a:rPr lang="en-US" b="1" dirty="0"/>
              <a:t>Data Science: </a:t>
            </a:r>
            <a:r>
              <a:rPr lang="en-US" dirty="0"/>
              <a:t>a huge, growing field for analyzing and predicting trends. Used in research, business, etc. with countless opportunities and high pay.</a:t>
            </a:r>
          </a:p>
          <a:p>
            <a:r>
              <a:rPr lang="en-US" dirty="0"/>
              <a:t>Real data sets are </a:t>
            </a:r>
            <a:r>
              <a:rPr lang="en-US" b="1" dirty="0"/>
              <a:t>HUGE!</a:t>
            </a:r>
          </a:p>
          <a:p>
            <a:pPr lvl="1"/>
            <a:r>
              <a:rPr lang="en-US" dirty="0"/>
              <a:t>Millions, billions, and yes, </a:t>
            </a:r>
            <a:r>
              <a:rPr lang="en-US" dirty="0" err="1"/>
              <a:t>kajillions</a:t>
            </a:r>
            <a:r>
              <a:rPr lang="en-US" dirty="0"/>
              <a:t> of rows or entries</a:t>
            </a:r>
          </a:p>
          <a:p>
            <a:pPr lvl="1"/>
            <a:r>
              <a:rPr lang="en-US" dirty="0"/>
              <a:t>Hundreds of columns or attributes to consider</a:t>
            </a:r>
          </a:p>
          <a:p>
            <a:pPr lvl="1"/>
            <a:r>
              <a:rPr lang="en-US" dirty="0"/>
              <a:t>Often spans multiple sets </a:t>
            </a:r>
            <a:br>
              <a:rPr lang="en-US" dirty="0"/>
            </a:br>
            <a:r>
              <a:rPr lang="en-US" dirty="0"/>
              <a:t>or introduces new data</a:t>
            </a:r>
            <a:br>
              <a:rPr lang="en-US" dirty="0"/>
            </a:br>
            <a:r>
              <a:rPr lang="en-US" dirty="0"/>
              <a:t>in real-time</a:t>
            </a:r>
          </a:p>
        </p:txBody>
      </p:sp>
      <p:pic>
        <p:nvPicPr>
          <p:cNvPr id="12" name="Picture 11" descr="Diagram, timeline&#10;&#10;Description automatically generated">
            <a:extLst>
              <a:ext uri="{FF2B5EF4-FFF2-40B4-BE49-F238E27FC236}">
                <a16:creationId xmlns:a16="http://schemas.microsoft.com/office/drawing/2014/main" id="{F5AF46CD-3E66-43A6-BF6D-3FB9994AA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71" y="2222287"/>
            <a:ext cx="6888801" cy="42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Data Science in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2527925" cy="4548903"/>
          </a:xfrm>
        </p:spPr>
        <p:txBody>
          <a:bodyPr anchor="t">
            <a:normAutofit/>
          </a:bodyPr>
          <a:lstStyle/>
          <a:p>
            <a:r>
              <a:rPr lang="en-US" dirty="0"/>
              <a:t>Typically uses </a:t>
            </a:r>
            <a:r>
              <a:rPr lang="en-US" b="1" dirty="0"/>
              <a:t>small, curated, uninteresting </a:t>
            </a:r>
            <a:r>
              <a:rPr lang="en-US" dirty="0"/>
              <a:t>data sets for easy reproducibility and evaluation</a:t>
            </a:r>
          </a:p>
          <a:p>
            <a:r>
              <a:rPr lang="en-US" dirty="0"/>
              <a:t>As introductory material, it’s okay, but we can do better!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209F4-5383-423B-9DA1-1A0DEF400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107" y="2430756"/>
            <a:ext cx="3656047" cy="3980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E8EDFE-79B3-4FD7-9DC6-3AAC24961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666" y="2430756"/>
            <a:ext cx="3656048" cy="398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8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But </a:t>
            </a:r>
            <a:r>
              <a:rPr lang="en-US" sz="3200" b="1" dirty="0">
                <a:solidFill>
                  <a:srgbClr val="FFFF00"/>
                </a:solidFill>
              </a:rPr>
              <a:t>how</a:t>
            </a:r>
            <a:r>
              <a:rPr lang="en-US" sz="3200" dirty="0">
                <a:solidFill>
                  <a:srgbClr val="FFFF00"/>
                </a:solidFill>
              </a:rPr>
              <a:t> 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370849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Make it Personal!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B9F3E2B-E5AD-4BE6-8C28-BDED7925FF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753329"/>
              </p:ext>
            </p:extLst>
          </p:nvPr>
        </p:nvGraphicFramePr>
        <p:xfrm>
          <a:off x="1727199" y="2800350"/>
          <a:ext cx="7978775" cy="340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8A93380-2275-4706-ADAB-5618BB9C444A}"/>
              </a:ext>
            </a:extLst>
          </p:cNvPr>
          <p:cNvSpPr txBox="1"/>
          <p:nvPr/>
        </p:nvSpPr>
        <p:spPr>
          <a:xfrm>
            <a:off x="5488025" y="3871526"/>
            <a:ext cx="1158972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lang="en-US" sz="2400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  <a:t>Things</a:t>
            </a:r>
          </a:p>
          <a:p>
            <a:pPr algn="ctr"/>
            <a:r>
              <a:rPr lang="en-US" sz="2400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  <a:t>You</a:t>
            </a:r>
            <a:br>
              <a:rPr lang="en-US" sz="2400" b="1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</a:br>
            <a:r>
              <a:rPr lang="en-US" sz="2400" b="1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  <a:t>Excel 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6E00-44E8-498A-9CD8-1C99599CF1AF}"/>
              </a:ext>
            </a:extLst>
          </p:cNvPr>
          <p:cNvSpPr txBox="1"/>
          <p:nvPr/>
        </p:nvSpPr>
        <p:spPr>
          <a:xfrm>
            <a:off x="3791161" y="3871526"/>
            <a:ext cx="910506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lang="en-US" sz="2400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  <a:t>Things</a:t>
            </a:r>
          </a:p>
          <a:p>
            <a:pPr algn="ctr"/>
            <a:r>
              <a:rPr lang="en-US" sz="2400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  <a:t>You</a:t>
            </a:r>
            <a:br>
              <a:rPr lang="en-US" sz="2400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</a:br>
            <a:r>
              <a:rPr lang="en-US" sz="2400" b="1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  <a:t>Know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5A1B27-994F-46E7-9B3C-9A2BEB594BB6}"/>
              </a:ext>
            </a:extLst>
          </p:cNvPr>
          <p:cNvSpPr txBox="1"/>
          <p:nvPr/>
        </p:nvSpPr>
        <p:spPr>
          <a:xfrm>
            <a:off x="7188373" y="3871526"/>
            <a:ext cx="1731243" cy="110799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lang="en-US" sz="2400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  <a:t>Things</a:t>
            </a:r>
          </a:p>
          <a:p>
            <a:pPr algn="ctr"/>
            <a:r>
              <a:rPr lang="en-US" sz="2400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  <a:t>You</a:t>
            </a:r>
            <a:br>
              <a:rPr lang="en-US" sz="2400" b="1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</a:br>
            <a:r>
              <a:rPr lang="en-US" sz="2400" b="1" dirty="0">
                <a:effectLst>
                  <a:outerShdw blurRad="50800" dist="38100" dir="5400000" algn="t" rotWithShape="0">
                    <a:prstClr val="black">
                      <a:alpha val="30000"/>
                    </a:prstClr>
                  </a:outerShdw>
                </a:effectLst>
              </a:rPr>
              <a:t>Care About</a:t>
            </a:r>
          </a:p>
        </p:txBody>
      </p:sp>
    </p:spTree>
    <p:extLst>
      <p:ext uri="{BB962C8B-B14F-4D97-AF65-F5344CB8AC3E}">
        <p14:creationId xmlns:p14="http://schemas.microsoft.com/office/powerpoint/2010/main" val="278041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Let’s Talk Advantages:</a:t>
            </a:r>
            <a:br>
              <a:rPr lang="en-US" dirty="0"/>
            </a:br>
            <a:r>
              <a:rPr lang="en-US" dirty="0"/>
              <a:t>Domain Knowledge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0FE2C9F-4224-4C5E-BC4B-AB5083E41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b="1" dirty="0"/>
              <a:t>Domain Knowledge: </a:t>
            </a:r>
            <a:r>
              <a:rPr lang="en-US" dirty="0"/>
              <a:t>topical info about the data itself unrelated to Data Science</a:t>
            </a:r>
          </a:p>
          <a:p>
            <a:r>
              <a:rPr lang="en-US" dirty="0"/>
              <a:t>When you’re already familiar with your data, it’s easier to work with it!</a:t>
            </a:r>
          </a:p>
        </p:txBody>
      </p:sp>
      <p:pic>
        <p:nvPicPr>
          <p:cNvPr id="29" name="Picture 28" descr="Calendar&#10;&#10;Description automatically generated">
            <a:extLst>
              <a:ext uri="{FF2B5EF4-FFF2-40B4-BE49-F238E27FC236}">
                <a16:creationId xmlns:a16="http://schemas.microsoft.com/office/drawing/2014/main" id="{EFCD83CE-4BEC-4373-8039-C32FF72354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74"/>
          <a:stretch/>
        </p:blipFill>
        <p:spPr>
          <a:xfrm>
            <a:off x="810000" y="3153552"/>
            <a:ext cx="4000125" cy="3257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EF0B1F2-FA3F-4B35-8194-039B22EE62A7}"/>
              </a:ext>
            </a:extLst>
          </p:cNvPr>
          <p:cNvSpPr txBox="1"/>
          <p:nvPr/>
        </p:nvSpPr>
        <p:spPr>
          <a:xfrm>
            <a:off x="6576291" y="4597516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any of this mean?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EC272B-2E8E-4CC3-B2AC-0F84D0A6D85F}"/>
              </a:ext>
            </a:extLst>
          </p:cNvPr>
          <p:cNvGrpSpPr/>
          <p:nvPr/>
        </p:nvGrpSpPr>
        <p:grpSpPr>
          <a:xfrm>
            <a:off x="810000" y="3153552"/>
            <a:ext cx="10554340" cy="3257260"/>
            <a:chOff x="810000" y="3153552"/>
            <a:chExt cx="10554340" cy="3257260"/>
          </a:xfrm>
        </p:grpSpPr>
        <p:pic>
          <p:nvPicPr>
            <p:cNvPr id="28" name="Picture 27" descr="Calendar&#10;&#10;Description automatically generated">
              <a:extLst>
                <a:ext uri="{FF2B5EF4-FFF2-40B4-BE49-F238E27FC236}">
                  <a16:creationId xmlns:a16="http://schemas.microsoft.com/office/drawing/2014/main" id="{79BEEBA0-6082-420A-8BF5-CBE09CDF1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00" y="3153552"/>
              <a:ext cx="8076825" cy="32572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2276BE2-E469-448B-8C5C-1253D5058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02" y="4414982"/>
              <a:ext cx="2478038" cy="199583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478750-8210-4EEF-8C4D-242D7583AC6D}"/>
                </a:ext>
              </a:extLst>
            </p:cNvPr>
            <p:cNvSpPr txBox="1"/>
            <p:nvPr/>
          </p:nvSpPr>
          <p:spPr>
            <a:xfrm>
              <a:off x="9046265" y="3331202"/>
              <a:ext cx="216758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Oh, it’s more</a:t>
              </a:r>
              <a:br>
                <a:rPr lang="en-US" dirty="0"/>
              </a:br>
              <a:r>
                <a:rPr lang="en-US" dirty="0"/>
                <a:t>Monster Hunter.</a:t>
              </a:r>
            </a:p>
            <a:p>
              <a:r>
                <a:rPr lang="en-US" dirty="0"/>
                <a:t>Again. Thanks </a:t>
              </a:r>
              <a:r>
                <a:rPr lang="en-US" dirty="0" err="1"/>
                <a:t>Bri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354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Let’s Talk Advantages:</a:t>
            </a:r>
            <a:br>
              <a:rPr lang="en-US" dirty="0"/>
            </a:br>
            <a:r>
              <a:rPr lang="en-US" dirty="0"/>
              <a:t>Stay Focused</a:t>
            </a:r>
          </a:p>
        </p:txBody>
      </p:sp>
      <p:pic>
        <p:nvPicPr>
          <p:cNvPr id="10" name="Picture 9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FCEDE393-95B6-4AC5-8177-346D7B564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3" y="2870522"/>
            <a:ext cx="4563340" cy="3499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0CEEA0-1E1A-4606-9D82-80DA038EA51C}"/>
              </a:ext>
            </a:extLst>
          </p:cNvPr>
          <p:cNvSpPr txBox="1"/>
          <p:nvPr/>
        </p:nvSpPr>
        <p:spPr>
          <a:xfrm>
            <a:off x="810000" y="2303361"/>
            <a:ext cx="1057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you don’t care, it’s a slog. It’s probably even less interesting when you show it off.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71AB9FEB-A25E-4103-9B34-23CC95A1D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87" y="2870522"/>
            <a:ext cx="6863080" cy="34994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D9D117-62E4-4AED-BB68-50EF66078B99}"/>
              </a:ext>
            </a:extLst>
          </p:cNvPr>
          <p:cNvSpPr txBox="1"/>
          <p:nvPr/>
        </p:nvSpPr>
        <p:spPr>
          <a:xfrm>
            <a:off x="0" y="638311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 cares?</a:t>
            </a:r>
          </a:p>
        </p:txBody>
      </p:sp>
    </p:spTree>
    <p:extLst>
      <p:ext uri="{BB962C8B-B14F-4D97-AF65-F5344CB8AC3E}">
        <p14:creationId xmlns:p14="http://schemas.microsoft.com/office/powerpoint/2010/main" val="251217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Let’s Talk Advantages:</a:t>
            </a:r>
            <a:br>
              <a:rPr lang="en-US" dirty="0"/>
            </a:br>
            <a:r>
              <a:rPr lang="en-US" dirty="0"/>
              <a:t>Stay Focused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CEEA0-1E1A-4606-9D82-80DA038EA51C}"/>
              </a:ext>
            </a:extLst>
          </p:cNvPr>
          <p:cNvSpPr txBox="1"/>
          <p:nvPr/>
        </p:nvSpPr>
        <p:spPr>
          <a:xfrm>
            <a:off x="810000" y="2303361"/>
            <a:ext cx="1074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when you DO care, it’s like you’re not even working!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EE9600C-A832-45D8-8F1F-A56EF58D1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90" y="2303361"/>
            <a:ext cx="3748520" cy="399036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165EEE-3B94-49CC-B3F1-AF1CDA00F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7" y="2981880"/>
            <a:ext cx="7430947" cy="2724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994BC6-62CB-4DDB-8024-AB2DE72D6501}"/>
              </a:ext>
            </a:extLst>
          </p:cNvPr>
          <p:cNvSpPr txBox="1"/>
          <p:nvPr/>
        </p:nvSpPr>
        <p:spPr>
          <a:xfrm>
            <a:off x="403437" y="5738930"/>
            <a:ext cx="684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https://medium.com/nightingale/so-you-want-to-make-a-hockey-data-viz-dda7b347f117</a:t>
            </a:r>
          </a:p>
        </p:txBody>
      </p:sp>
    </p:spTree>
    <p:extLst>
      <p:ext uri="{BB962C8B-B14F-4D97-AF65-F5344CB8AC3E}">
        <p14:creationId xmlns:p14="http://schemas.microsoft.com/office/powerpoint/2010/main" val="3718181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5904</TotalTime>
  <Words>600</Words>
  <Application>Microsoft Office PowerPoint</Application>
  <PresentationFormat>Widescreen</PresentationFormat>
  <Paragraphs>71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Century Gothic</vt:lpstr>
      <vt:lpstr>Wingdings 2</vt:lpstr>
      <vt:lpstr>Quotable</vt:lpstr>
      <vt:lpstr>Data Science for Funsies! Brian Cornet </vt:lpstr>
      <vt:lpstr>PowerPoint Presentation</vt:lpstr>
      <vt:lpstr>Data Science in the Real World</vt:lpstr>
      <vt:lpstr>Data Science in Education</vt:lpstr>
      <vt:lpstr>PowerPoint Presentation</vt:lpstr>
      <vt:lpstr>Make it Personal!</vt:lpstr>
      <vt:lpstr>Let’s Talk Advantages: Domain Knowledge</vt:lpstr>
      <vt:lpstr>Let’s Talk Advantages: Stay Focused</vt:lpstr>
      <vt:lpstr>Let’s Talk Advantages: Stay Focused</vt:lpstr>
      <vt:lpstr>Let’s Talk Advantages: Improve Your Well-Being</vt:lpstr>
      <vt:lpstr>Remember: Nothing is a Waste of Time</vt:lpstr>
      <vt:lpstr>Remember: Nothing is a Waste of Time</vt:lpstr>
      <vt:lpstr>Remember: Nothing is a Waste of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Brian Cornet DSC 498  Data Science Capstone Proposals</dc:title>
  <dc:creator>Brian Cornet</dc:creator>
  <cp:lastModifiedBy>Brian Cornet</cp:lastModifiedBy>
  <cp:revision>121</cp:revision>
  <dcterms:created xsi:type="dcterms:W3CDTF">2020-09-23T01:02:12Z</dcterms:created>
  <dcterms:modified xsi:type="dcterms:W3CDTF">2021-03-24T18:56:59Z</dcterms:modified>
</cp:coreProperties>
</file>